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311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274" r:id="rId2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SimSun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206" autoAdjust="0"/>
    <p:restoredTop sz="94660"/>
  </p:normalViewPr>
  <p:slideViewPr>
    <p:cSldViewPr>
      <p:cViewPr>
        <p:scale>
          <a:sx n="100" d="100"/>
          <a:sy n="100" d="100"/>
        </p:scale>
        <p:origin x="-858" y="74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F5887-D721-424E-8C4B-18FF3156115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739D8-E10E-49C0-8666-199F1393F59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DD08E-DB8C-4111-BA0C-F7E80FFD068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868E6-192E-4D16-B955-27CEF0FA42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34D7F-9385-4ED9-9047-21C073A422B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EA04D-7576-4F17-A1CD-7F6896242AB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562B8-C166-4816-A5E1-412A27159F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0D6AB-45FE-4389-9B88-5E694A9DBF5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3D169-5D1D-4C6A-83D3-5F8E8206E6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F7202-01EA-49BB-9589-336CEBE7F5C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AE602-7AE8-4CE9-84A4-7D0333822E5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4"/>
            <a:r>
              <a:rPr lang="en-GB" smtClean="0"/>
              <a:t>Dziewiąty poziom konspektu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cs typeface="Lucida Sans Unicode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cs typeface="Lucida Sans Unicode" charset="0"/>
              </a:defRPr>
            </a:lvl1pPr>
          </a:lstStyle>
          <a:p>
            <a:pPr>
              <a:defRPr/>
            </a:pPr>
            <a:fld id="{AC888B2A-E0D5-4FF5-A390-FC04D4BBB2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3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467544" y="928670"/>
            <a:ext cx="8676456" cy="12241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pl-PL" sz="4000" b="1" dirty="0" smtClean="0">
              <a:solidFill>
                <a:schemeClr val="tx1"/>
              </a:solidFill>
            </a:endParaRPr>
          </a:p>
          <a:p>
            <a:endParaRPr lang="pl-PL" sz="4000" b="1" dirty="0" smtClean="0">
              <a:solidFill>
                <a:schemeClr val="tx1"/>
              </a:solidFill>
            </a:endParaRPr>
          </a:p>
          <a:p>
            <a:endParaRPr lang="pl-PL" sz="4000" b="1" dirty="0" smtClean="0">
              <a:solidFill>
                <a:schemeClr val="tx1"/>
              </a:solidFill>
            </a:endParaRPr>
          </a:p>
          <a:p>
            <a:endParaRPr lang="pl-PL" sz="4000" b="1" dirty="0" smtClean="0">
              <a:solidFill>
                <a:schemeClr val="tx1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l-PL" sz="4800" b="1" dirty="0">
                <a:solidFill>
                  <a:srgbClr val="000000"/>
                </a:solidFill>
                <a:latin typeface="Myriad Pro" pitchFamily="32" charset="0"/>
              </a:rPr>
              <a:t/>
            </a:r>
            <a:br>
              <a:rPr lang="pl-PL" sz="4800" b="1" dirty="0">
                <a:solidFill>
                  <a:srgbClr val="000000"/>
                </a:solidFill>
                <a:latin typeface="Myriad Pro" pitchFamily="32" charset="0"/>
              </a:rPr>
            </a:br>
            <a:endParaRPr lang="pl-PL" sz="4800" b="1" dirty="0">
              <a:solidFill>
                <a:srgbClr val="000000"/>
              </a:solidFill>
              <a:latin typeface="Myriad Pro" pitchFamily="32" charset="0"/>
            </a:endParaRPr>
          </a:p>
        </p:txBody>
      </p:sp>
      <p:pic>
        <p:nvPicPr>
          <p:cNvPr id="20482" name="Picture 2" descr="O:\FOTOGRAFIE\2018\Terebus\Roguckiego\IMG_0316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2428868"/>
            <a:ext cx="6109040" cy="4071966"/>
          </a:xfrm>
          <a:prstGeom prst="rect">
            <a:avLst/>
          </a:prstGeom>
          <a:noFill/>
        </p:spPr>
      </p:pic>
      <p:sp>
        <p:nvSpPr>
          <p:cNvPr id="7" name="Prostokąt 6"/>
          <p:cNvSpPr/>
          <p:nvPr/>
        </p:nvSpPr>
        <p:spPr>
          <a:xfrm>
            <a:off x="1500166" y="1357298"/>
            <a:ext cx="62151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b="1" dirty="0" smtClean="0">
                <a:solidFill>
                  <a:schemeClr val="tx1"/>
                </a:solidFill>
                <a:latin typeface="+mn-lt"/>
                <a:cs typeface="Arial" pitchFamily="34" charset="0"/>
              </a:rPr>
              <a:t>Czysta Karta – Jesteśmy EKO</a:t>
            </a:r>
            <a:endParaRPr lang="pl-PL" sz="4000" b="1" dirty="0">
              <a:latin typeface="+mn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82153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Samorząd Miasta Płocka konsekwentnie realizuje działania ekologiczne, których celem są ochrona środowiska i poprawa jakości życia mieszkańców.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ostatniej dekadzie, w latach 2010-2019, zrealizowaliśmy szereg projektów infrastrukturalnych, społecznych, edukacyjnych oraz wprowadziliśmy akty prawa miejscowego, które w istotny sposób zmieniają otoczenie i w pozytywny sposób rozwijają </a:t>
            </a:r>
            <a:r>
              <a:rPr lang="pl-PL" sz="1600" b="1" smtClean="0">
                <a:solidFill>
                  <a:schemeClr val="tx1"/>
                </a:solidFill>
              </a:rPr>
              <a:t>miasto w </a:t>
            </a:r>
            <a:r>
              <a:rPr lang="pl-PL" sz="1600" b="1" dirty="0" smtClean="0">
                <a:solidFill>
                  <a:schemeClr val="tx1"/>
                </a:solidFill>
              </a:rPr>
              <a:t>zakresie ekologii i ochrony środowiska.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dirty="0" smtClean="0">
                <a:solidFill>
                  <a:schemeClr val="tx1"/>
                </a:solidFill>
              </a:rPr>
              <a:t> </a:t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600" dirty="0" smtClean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1026" name="Picture 2" descr="O:\FOTOGRAFIE\fot z nieba-Bógdał\Płock\DSC_02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000372"/>
            <a:ext cx="5566058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52149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UPORZĄDKOWANIE GOSPODARKI ŚCIEKOWEJ W PŁOCKU 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To największa inwestycja ekologiczna w Płocku, która wpływa na poprawę stanu środowiska naturalnego, stanu zanieczyszczenia rzeki Wisły oraz poprawia komfort życia mieszkańców</a:t>
            </a:r>
          </a:p>
          <a:p>
            <a:r>
              <a:rPr lang="pl-PL" sz="1600" b="1" dirty="0" smtClean="0">
                <a:solidFill>
                  <a:schemeClr val="tx1"/>
                </a:solidFill>
              </a:rPr>
              <a:t> </a:t>
            </a:r>
            <a:endParaRPr lang="pl-PL" sz="1200" b="1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Przebudowaliśmy oczyszczalnię ścieków w Maszewie (69,8 mln zł netto)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Rozbudowaliśmy przepompownię ścieków przy ul. Jasnej (11,4 mln zł netto)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Zbudowaliśmy przepompownię ścieków P5 i </a:t>
            </a:r>
            <a:r>
              <a:rPr lang="pl-PL" sz="1200" b="1" dirty="0" err="1" smtClean="0">
                <a:solidFill>
                  <a:schemeClr val="tx1"/>
                </a:solidFill>
              </a:rPr>
              <a:t>trafostację</a:t>
            </a:r>
            <a:r>
              <a:rPr lang="pl-PL" sz="1200" b="1" dirty="0" smtClean="0">
                <a:solidFill>
                  <a:schemeClr val="tx1"/>
                </a:solidFill>
              </a:rPr>
              <a:t> przy na Podolszycach Południe (3,8 mln zł netto),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Zbudowaliśmy rurociągi tłoczne do współpracy z przepompownią P5 (3,3 mln zł netto)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Rozdzielamy starą kanalizację ogólnospławną na sanitarną i deszczową w centrum miasta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Zbudowaliśmy kanalizację sanitarną na terenie osiedli Góry i Ciechomice (11,1 mln zł netto),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 Zmodernizowaliśmy system gospodarki ściekowej lewobrzeżnej części Płocka poprzez likwidację oczyszczalni ścieków </a:t>
            </a:r>
            <a:r>
              <a:rPr lang="pl-PL" sz="1200" b="1" dirty="0" err="1" smtClean="0">
                <a:solidFill>
                  <a:schemeClr val="tx1"/>
                </a:solidFill>
              </a:rPr>
              <a:t>Radziwie</a:t>
            </a:r>
            <a:r>
              <a:rPr lang="pl-PL" sz="1200" b="1" dirty="0" smtClean="0">
                <a:solidFill>
                  <a:schemeClr val="tx1"/>
                </a:solidFill>
              </a:rPr>
              <a:t> i Góry, budowę przepompowni ścieków na osiedlu Góry wraz z przewodem tłocznym oraz przepompowni ścieków na osiedlu </a:t>
            </a:r>
            <a:r>
              <a:rPr lang="pl-PL" sz="1200" b="1" dirty="0" err="1" smtClean="0">
                <a:solidFill>
                  <a:schemeClr val="tx1"/>
                </a:solidFill>
              </a:rPr>
              <a:t>Radziwie</a:t>
            </a:r>
            <a:r>
              <a:rPr lang="pl-PL" sz="1200" b="1" dirty="0" smtClean="0">
                <a:solidFill>
                  <a:schemeClr val="tx1"/>
                </a:solidFill>
              </a:rPr>
              <a:t> z przewodem tłocznym pod dnem Wisły do oczyszczalni Maszewo (wartość robót budowlanych - 7,3 mln zł netto), </a:t>
            </a:r>
          </a:p>
          <a:p>
            <a:pPr algn="just">
              <a:buFont typeface="Arial" pitchFamily="34" charset="0"/>
              <a:buChar char="•"/>
            </a:pPr>
            <a:r>
              <a:rPr lang="pl-PL" sz="1200" b="1" dirty="0" smtClean="0">
                <a:solidFill>
                  <a:schemeClr val="tx1"/>
                </a:solidFill>
              </a:rPr>
              <a:t>Kupiliśmy samochód specjalny do czyszczenia sieci kanalizacyjnej (2,5 mln zł netto) </a:t>
            </a:r>
            <a:endParaRPr lang="pl-PL" sz="1600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500174"/>
            <a:ext cx="3171372" cy="2038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3571876"/>
            <a:ext cx="3143272" cy="207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5"/>
            <a:ext cx="42148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PM 2,5 ORAZ PM 10 (SMOG)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To szereg inwestycji ekologicznych w Płocku, które wpływają na poprawę stanu środowiska naturalnego, stanu zanieczyszczenia powietrza przez ograniczenie tzw. niskiej emisji (szkodliwe pyły) oraz poprawiają komfort życia mieszkańców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Realizujemy zadania i projekty, które zmieniają nawyki mieszkańców, dbamy o zdrowie płocczan i środowisko w Płocku</a:t>
            </a:r>
          </a:p>
          <a:p>
            <a:pPr algn="just"/>
            <a:r>
              <a:rPr lang="pl-PL" sz="1600" dirty="0" smtClean="0">
                <a:solidFill>
                  <a:schemeClr val="tx1"/>
                </a:solidFill>
              </a:rPr>
              <a:t/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600" dirty="0" smtClean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2" name="Picture 2" descr="C:\Users\kozlowskik\Desktop\3c32303fafbb52f6f5888f4113d8cf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000240"/>
            <a:ext cx="2599868" cy="1732162"/>
          </a:xfrm>
          <a:prstGeom prst="rect">
            <a:avLst/>
          </a:prstGeom>
          <a:noFill/>
        </p:spPr>
      </p:pic>
      <p:pic>
        <p:nvPicPr>
          <p:cNvPr id="3075" name="Picture 3" descr="C:\Users\kozlowskik\Desktop\514efb2ae17e34ce2cdf3830316332e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857768"/>
            <a:ext cx="2786082" cy="185557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42902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Kupiliśmy nowoczesne, niskoemisyjne autobusy hybrydowe oraz pojazdy spełniające restrykcyjne normy EURO 6.  Corocznie modernizujemy tabor Komunikacji Miejskiej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Blisko połowa autobusów w Płocku ma mniej niż 3 lata 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4098" name="Picture 2" descr="C:\Users\kozlowskik\Desktop\2a4b6d1f22cfdddaf8f76001771e0b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4214818"/>
            <a:ext cx="3600000" cy="2403000"/>
          </a:xfrm>
          <a:prstGeom prst="rect">
            <a:avLst/>
          </a:prstGeom>
          <a:noFill/>
        </p:spPr>
      </p:pic>
      <p:pic>
        <p:nvPicPr>
          <p:cNvPr id="5122" name="Picture 2" descr="O:\FOTOGRAFIE\2018\konferencje prasowe\hybryda_pierwsza w Płocku\20180830_1121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428736"/>
            <a:ext cx="3600000" cy="2700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27860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 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Zbudowaliśmy sieć 70 km dróg rowerowych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Stworzyliśmy rowerowe szlaki turystyczne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Budujemy kładkę rowerową nad rzeką </a:t>
            </a:r>
            <a:r>
              <a:rPr lang="pl-PL" sz="1600" b="1" dirty="0" err="1" smtClean="0">
                <a:solidFill>
                  <a:schemeClr val="tx1"/>
                </a:solidFill>
              </a:rPr>
              <a:t>Rosicą</a:t>
            </a:r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Organizujemy w płockich szkołach Rowerowy Maj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5123" name="Picture 3" descr="C:\Users\kozlowskik\Desktop\rózne teksty\rowery\mapa_2018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1500174"/>
            <a:ext cx="4071966" cy="510268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85765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smtClean="0">
                <a:solidFill>
                  <a:schemeClr val="tx1"/>
                </a:solidFill>
              </a:rPr>
              <a:t>Zbudowaliśmy Płocką </a:t>
            </a:r>
            <a:r>
              <a:rPr lang="pl-PL" sz="1600" b="1" dirty="0" smtClean="0">
                <a:solidFill>
                  <a:schemeClr val="tx1"/>
                </a:solidFill>
              </a:rPr>
              <a:t>Magistralę Rowerową – drogę dla rowerów R-1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Uruchomiliśmy Płocki Rower Miejski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Do płockiego programu roweru miejskiego dołączyła gmina Słupno oraz duże sieci handlowe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Zbudowaliśmy stacje obsługi rowerów na płockich osiedlach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Realizujemy projekty społeczne oraz edukacyjne </a:t>
            </a:r>
            <a:r>
              <a:rPr lang="pl-PL" sz="1600" b="1" dirty="0" err="1" smtClean="0">
                <a:solidFill>
                  <a:schemeClr val="tx1"/>
                </a:solidFill>
              </a:rPr>
              <a:t>prorowerowe</a:t>
            </a:r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6146" name="Picture 2" descr="C:\Users\kozlowskik\Desktop\3eec4e71402173614501c41a59fc567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714488"/>
            <a:ext cx="3600000" cy="2398500"/>
          </a:xfrm>
          <a:prstGeom prst="rect">
            <a:avLst/>
          </a:prstGeom>
          <a:noFill/>
        </p:spPr>
      </p:pic>
      <p:pic>
        <p:nvPicPr>
          <p:cNvPr id="6147" name="Picture 3" descr="C:\Users\kozlowskik\Desktop\rózne teksty\rowery\Bilboard_5_2_rowery_2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273581"/>
            <a:ext cx="3357586" cy="158588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78621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Wybudowaliśmy północną obwodnicę miasta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Przebudowaliśmy drogi i wdrożyliśmy nowoczesne rozwiązania komunikacyjne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Zbudowaliśmy parking Parkuj i Jedź (</a:t>
            </a:r>
            <a:r>
              <a:rPr lang="pl-PL" sz="1600" b="1" dirty="0" err="1" smtClean="0">
                <a:solidFill>
                  <a:schemeClr val="tx1"/>
                </a:solidFill>
              </a:rPr>
              <a:t>P+R</a:t>
            </a:r>
            <a:r>
              <a:rPr lang="pl-PL" sz="1600" b="1" dirty="0" smtClean="0">
                <a:solidFill>
                  <a:schemeClr val="tx1"/>
                </a:solidFill>
              </a:rPr>
              <a:t>)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Jesteśmy pionierami w skali </a:t>
            </a:r>
            <a:r>
              <a:rPr lang="pl-PL" sz="1600" b="1" dirty="0" smtClean="0">
                <a:solidFill>
                  <a:schemeClr val="tx1"/>
                </a:solidFill>
              </a:rPr>
              <a:t>Polski, a </a:t>
            </a:r>
            <a:r>
              <a:rPr lang="pl-PL" sz="1600" b="1" dirty="0" smtClean="0">
                <a:solidFill>
                  <a:schemeClr val="tx1"/>
                </a:solidFill>
              </a:rPr>
              <a:t>sekundniki na skrzyżowaniach zmieniają nawyki </a:t>
            </a:r>
            <a:r>
              <a:rPr lang="pl-PL" sz="1600" b="1" dirty="0" smtClean="0">
                <a:solidFill>
                  <a:schemeClr val="tx1"/>
                </a:solidFill>
              </a:rPr>
              <a:t>kierowców</a:t>
            </a:r>
            <a:endParaRPr lang="pl-PL" sz="1600" b="1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2050" name="Picture 2" descr="O:\FOTOGRAFIE\2018\drogi\obwodnica\III etap_otwarcie\IMG_0632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500174"/>
            <a:ext cx="3600000" cy="2399572"/>
          </a:xfrm>
          <a:prstGeom prst="rect">
            <a:avLst/>
          </a:prstGeom>
          <a:noFill/>
        </p:spPr>
      </p:pic>
      <p:pic>
        <p:nvPicPr>
          <p:cNvPr id="2051" name="Picture 3" descr="C:\Users\kozlowskik\Desktop\1 (1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929066"/>
            <a:ext cx="3600000" cy="201552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9290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Dofinansowujemy wymianę pieców węglowych na ekologiczne źródła ciepła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Przeprowadziliśmy termomodernizację budynków publicznych: szkół, żłobków, przedszkoli, urzędów oraz wyposażyliśmy je w nowoczesną automatykę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Wkrótce rozpocznie się gazyfikacja lewobrzeżnych osiedli w Płocku i przyłączenie do nowo budowanej sieci </a:t>
            </a:r>
            <a:r>
              <a:rPr lang="pl-PL" sz="1600" b="1" dirty="0" err="1" smtClean="0">
                <a:solidFill>
                  <a:schemeClr val="tx1"/>
                </a:solidFill>
              </a:rPr>
              <a:t>PGNiG</a:t>
            </a:r>
            <a:endParaRPr lang="pl-PL" sz="1600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7171" name="Picture 3" descr="C:\Users\kozlowskik\Desktop\ce047795dc4147e807b665043ace13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071942"/>
            <a:ext cx="3357586" cy="2236204"/>
          </a:xfrm>
          <a:prstGeom prst="rect">
            <a:avLst/>
          </a:prstGeom>
          <a:noFill/>
        </p:spPr>
      </p:pic>
      <p:pic>
        <p:nvPicPr>
          <p:cNvPr id="6146" name="Picture 2" descr="O:\FOTOGRAFIE\2017\Inwestycje\Siemens\budynki\Szkoła Podstawowa nr 21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500174"/>
            <a:ext cx="3600000" cy="2400137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8576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OGRANICZENIE EMISJI PYŁÓW PM 2,5 ORAZ PM 10 (SMOG)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NISKOEMISYJNA W PŁOCKU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Modernizujemy przedszkola i żłobki stosując panele fotowoltaiczne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Nowo wybudowane przedszkola wykorzystują m. in. wodę deszczową i energię słoneczną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Instalacje fotowoltaiczne wkrótce będą wykorzystywane na terenie PGO Kobierniki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8194" name="Picture 2" descr="C:\Users\kozlowskik\Desktop\e2f02b2bfc4d0772f981b083adacd6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571612"/>
            <a:ext cx="3600000" cy="2398500"/>
          </a:xfrm>
          <a:prstGeom prst="rect">
            <a:avLst/>
          </a:prstGeom>
          <a:noFill/>
        </p:spPr>
      </p:pic>
      <p:pic>
        <p:nvPicPr>
          <p:cNvPr id="8195" name="Picture 3" descr="C:\Users\kozlowskik\Desktop\19d1fc8676626b889cad0df11c58afc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4071942"/>
            <a:ext cx="3600000" cy="2394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8" name="Picture 6" descr="http://www.plock.eu/files/25/a10f30a97911ef4213b6327ceb913ab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405826"/>
            <a:ext cx="3198325" cy="2130883"/>
          </a:xfrm>
          <a:prstGeom prst="rect">
            <a:avLst/>
          </a:prstGeom>
          <a:noFill/>
        </p:spPr>
      </p:pic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0005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BEZPIECZEŃSTWO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PRZECIWPOWODZIOWE I OSUWISKOWE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znaczący sposób poprawiliśmy bezpieczeństwo mieszkańców związane z zagrożeniami klęskami żywiołowymi i ich negatywnymi skutkami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Zabezpieczyliśmy czynne osuwiska na płockiej skarpie wzmacniając ją specjalnymi palami i obiektami inżynieryjnymi oraz roślinnością, tworząc jednocześnie atrakcyjny teren rekreacyjny i turystyczny w Płocku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Zabezpieczyliśmy najniżej położone osiedla przed powodzią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Wybudowaliśmy naturalne obiekty chroniące ludzi i mienie przed zalaniem w zgodzie z przyrodą </a:t>
            </a:r>
            <a:endParaRPr lang="pl-PL" sz="1600" dirty="0" smtClean="0">
              <a:solidFill>
                <a:schemeClr val="tx1"/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714876" y="5929330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/>
          </a:p>
        </p:txBody>
      </p:sp>
      <p:pic>
        <p:nvPicPr>
          <p:cNvPr id="64514" name="Picture 2" descr="http://www.plock.eu/files/63/d34fc4a607b74c11a2a5c52ebf4038f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92296" y="3286124"/>
            <a:ext cx="2251704" cy="1500198"/>
          </a:xfrm>
          <a:prstGeom prst="rect">
            <a:avLst/>
          </a:prstGeom>
          <a:noFill/>
        </p:spPr>
      </p:pic>
      <p:pic>
        <p:nvPicPr>
          <p:cNvPr id="64516" name="Picture 4" descr="http://www.plock.eu/files/18/4225a40a74f00d5238489c0d1a5f18c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2214554"/>
            <a:ext cx="2520000" cy="16789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5719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TWORZYMY NOWE TERENY ZIELONE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ramach projektu „Rozwój terenów zieleni w Płocku” stworzyliśmy skwery i zielone tereny rekreacyjne na płockich osiedlach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Przebudowaliśmy Aleję A. </a:t>
            </a:r>
            <a:r>
              <a:rPr lang="pl-PL" sz="1600" b="1" dirty="0" err="1" smtClean="0">
                <a:solidFill>
                  <a:schemeClr val="tx1"/>
                </a:solidFill>
              </a:rPr>
              <a:t>Roguckiego</a:t>
            </a:r>
            <a:r>
              <a:rPr lang="pl-PL" sz="1600" b="1" dirty="0" smtClean="0">
                <a:solidFill>
                  <a:schemeClr val="tx1"/>
                </a:solidFill>
              </a:rPr>
              <a:t> i zagospodarowaliśmy tereny przyległe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Zagospodarowaliśmy Pl. Dąbrowskiego przy Wieży Ciśnień w Płocku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Zagospodarowaliśmy teren przy ul. Hermana w Płocku</a:t>
            </a:r>
          </a:p>
          <a:p>
            <a:pPr algn="just"/>
            <a:endParaRPr lang="pl-PL" sz="1600" b="1" i="1" u="sng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Budujemy Plac mjr Mościckiego na osiedlu </a:t>
            </a:r>
            <a:r>
              <a:rPr lang="pl-PL" sz="1600" b="1" dirty="0" err="1" smtClean="0">
                <a:solidFill>
                  <a:schemeClr val="tx1"/>
                </a:solidFill>
              </a:rPr>
              <a:t>Radziwie</a:t>
            </a:r>
            <a:endParaRPr lang="pl-PL" sz="1600" b="1" dirty="0" smtClean="0">
              <a:solidFill>
                <a:schemeClr val="tx1"/>
              </a:solidFill>
            </a:endParaRPr>
          </a:p>
        </p:txBody>
      </p:sp>
      <p:pic>
        <p:nvPicPr>
          <p:cNvPr id="8" name="Picture 3" descr="O:\FOTOGRAFIE\2018\Terebus\Plac Dąbrowskiego\DD001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4071942"/>
            <a:ext cx="2160000" cy="1445966"/>
          </a:xfrm>
          <a:prstGeom prst="rect">
            <a:avLst/>
          </a:prstGeom>
          <a:noFill/>
        </p:spPr>
      </p:pic>
      <p:pic>
        <p:nvPicPr>
          <p:cNvPr id="9" name="Picture 4" descr="O:\FOTOGRAFIE\2018\Terebus\Roguckiego\IMG_04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143116"/>
            <a:ext cx="2160000" cy="1439743"/>
          </a:xfrm>
          <a:prstGeom prst="rect">
            <a:avLst/>
          </a:prstGeom>
          <a:noFill/>
        </p:spPr>
      </p:pic>
      <p:pic>
        <p:nvPicPr>
          <p:cNvPr id="11" name="Picture 3" descr="O:\FOTOGRAFIE\2018\Terebus\Roguckiego\IMG_63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2143116"/>
            <a:ext cx="2517976" cy="335758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5719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TWORZYMY NOWE TERENY ZIELONE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Realizujemy proekologiczne projekty aktywizując mieszkańców Płocka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Sadzimy „Drzewa młodych płocczan”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Założyliśmy ogród społeczny w Parku Północnym</a:t>
            </a:r>
          </a:p>
          <a:p>
            <a:pPr algn="just"/>
            <a:endParaRPr lang="pl-PL" sz="1600" b="1" i="1" u="sng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Wspólnie z mieszkańcami sadzimy drzewa – posadziliśmy „777 drzew na 777-lecie Płocka”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Tworzymy „Zielone płuca Płocka” prowadząc nasadzenia drzew i krzewów na płockich osiedlach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Posadziliśmy drzewa miast partnerskich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Ustanowiliśmy nowe pomniki przyrody</a:t>
            </a:r>
          </a:p>
        </p:txBody>
      </p:sp>
      <p:pic>
        <p:nvPicPr>
          <p:cNvPr id="9218" name="Picture 2" descr="C:\Users\kozlowskik\Desktop\5de4046e034df93fd98f92153f9a31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1285860"/>
            <a:ext cx="2413016" cy="1357322"/>
          </a:xfrm>
          <a:prstGeom prst="rect">
            <a:avLst/>
          </a:prstGeom>
          <a:noFill/>
        </p:spPr>
      </p:pic>
      <p:pic>
        <p:nvPicPr>
          <p:cNvPr id="9219" name="Picture 3" descr="C:\Users\kozlowskik\Desktop\79864579a5cb8fb7f579b96743e133b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786058"/>
            <a:ext cx="2428892" cy="1618250"/>
          </a:xfrm>
          <a:prstGeom prst="rect">
            <a:avLst/>
          </a:prstGeom>
          <a:noFill/>
        </p:spPr>
      </p:pic>
      <p:pic>
        <p:nvPicPr>
          <p:cNvPr id="9220" name="Picture 4" descr="C:\Users\kozlowskik\Desktop\bc9017407451a1647fdf3dce8d800cc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4643446"/>
            <a:ext cx="3143272" cy="2094205"/>
          </a:xfrm>
          <a:prstGeom prst="rect">
            <a:avLst/>
          </a:prstGeom>
          <a:noFill/>
        </p:spPr>
      </p:pic>
      <p:pic>
        <p:nvPicPr>
          <p:cNvPr id="12" name="Picture 2" descr="O:\FOTOGRAFIE\2018\Terebus\Plac Dąbrowskiego\_MG_64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6" y="1285860"/>
            <a:ext cx="2071700" cy="310755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507209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ODPADAMI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nowoczesny sposób gospodarujemy odpadami oraz modernizujemy Przedsiębiorstwo Gospodarowania Odpadami w Kobiernikach</a:t>
            </a:r>
          </a:p>
          <a:p>
            <a:pPr algn="just"/>
            <a:r>
              <a:rPr lang="pl-PL" sz="1600" dirty="0" smtClean="0">
                <a:solidFill>
                  <a:schemeClr val="tx1"/>
                </a:solidFill>
              </a:rPr>
              <a:t/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600" b="1" dirty="0" smtClean="0">
                <a:solidFill>
                  <a:schemeClr val="tx1"/>
                </a:solidFill>
              </a:rPr>
              <a:t>Przeprowadziliśmy rekultywację kwater składowisk odpadów nr 1 i 2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/>
            </a:r>
            <a:br>
              <a:rPr lang="pl-PL" sz="1600" b="1" dirty="0" smtClean="0">
                <a:solidFill>
                  <a:schemeClr val="tx1"/>
                </a:solidFill>
              </a:rPr>
            </a:br>
            <a:r>
              <a:rPr lang="pl-PL" sz="1600" b="1" dirty="0" smtClean="0">
                <a:solidFill>
                  <a:schemeClr val="tx1"/>
                </a:solidFill>
              </a:rPr>
              <a:t>Zbudowaliśmy instalacje do odgazowania z kontenerową siłownią biogazu wraz z zespołem prądotwórczym </a:t>
            </a:r>
            <a:br>
              <a:rPr lang="pl-PL" sz="1600" b="1" dirty="0" smtClean="0">
                <a:solidFill>
                  <a:schemeClr val="tx1"/>
                </a:solidFill>
              </a:rPr>
            </a:br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Kupiliśmy </a:t>
            </a:r>
            <a:r>
              <a:rPr lang="pl-PL" sz="1600" b="1" dirty="0" err="1" smtClean="0">
                <a:solidFill>
                  <a:schemeClr val="tx1"/>
                </a:solidFill>
              </a:rPr>
              <a:t>kompaktor</a:t>
            </a:r>
            <a:r>
              <a:rPr lang="pl-PL" sz="1600" b="1" dirty="0" smtClean="0">
                <a:solidFill>
                  <a:schemeClr val="tx1"/>
                </a:solidFill>
              </a:rPr>
              <a:t> do zagęszczania odpadów balastowych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Zbudowaliśmy nową kwaterę </a:t>
            </a:r>
            <a:r>
              <a:rPr lang="pl-PL" sz="1600" b="1" dirty="0" err="1" smtClean="0">
                <a:solidFill>
                  <a:schemeClr val="tx1"/>
                </a:solidFill>
              </a:rPr>
              <a:t>składowiskową</a:t>
            </a:r>
            <a:r>
              <a:rPr lang="pl-PL" sz="1600" b="1" dirty="0" smtClean="0">
                <a:solidFill>
                  <a:schemeClr val="tx1"/>
                </a:solidFill>
              </a:rPr>
              <a:t> o powierzchni 3ha i pojemność 0,5 mln metrów sześciennych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Zmodernizowaliśmy sortownię i kompostownię</a:t>
            </a:r>
          </a:p>
        </p:txBody>
      </p:sp>
      <p:pic>
        <p:nvPicPr>
          <p:cNvPr id="10242" name="Picture 2" descr="C:\Users\kozlowskik\Desktop\65dc264b6c203f878b21c38b68b4cab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8634" y="1714488"/>
            <a:ext cx="3110592" cy="2071702"/>
          </a:xfrm>
          <a:prstGeom prst="rect">
            <a:avLst/>
          </a:prstGeom>
          <a:noFill/>
        </p:spPr>
      </p:pic>
      <p:pic>
        <p:nvPicPr>
          <p:cNvPr id="10243" name="Picture 3" descr="C:\Users\kozlowskik\Desktop\e43cb444073112e140e18355bb4aec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857627"/>
            <a:ext cx="2643206" cy="175697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64333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GOSPODARKA ODPADAMI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Wiele lat temu wprowadziliśmy segregację odpadów w systemie wielu frakcji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Wdrożyliśmy preferencyjne opłaty dla osób segregujących odpady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Realizujemy z dofinansowaniem likwidację azbestu z nieruchomości i budynków w Płocku 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Na terenie miasta (osiedle </a:t>
            </a:r>
            <a:r>
              <a:rPr lang="pl-PL" sz="1600" b="1" dirty="0" err="1" smtClean="0">
                <a:solidFill>
                  <a:schemeClr val="tx1"/>
                </a:solidFill>
              </a:rPr>
              <a:t>Radziwie</a:t>
            </a:r>
            <a:r>
              <a:rPr lang="pl-PL" sz="1600" b="1" dirty="0" smtClean="0">
                <a:solidFill>
                  <a:schemeClr val="tx1"/>
                </a:solidFill>
              </a:rPr>
              <a:t>) działa Punkt Selektywnej Zbiórki Odpadów Komunalnych dla mieszkańców miasta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Nie pobieramy dodatkowych opłat od mieszkańców odbierając odpady z remontów </a:t>
            </a:r>
          </a:p>
        </p:txBody>
      </p:sp>
      <p:pic>
        <p:nvPicPr>
          <p:cNvPr id="2" name="Picture 2" descr="O:\FOTOGRAFIE\FOTOLIA wykorzystane\śmieci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928802"/>
            <a:ext cx="2954342" cy="2215757"/>
          </a:xfrm>
          <a:prstGeom prst="rect">
            <a:avLst/>
          </a:prstGeom>
          <a:noFill/>
        </p:spPr>
      </p:pic>
      <p:pic>
        <p:nvPicPr>
          <p:cNvPr id="3075" name="Picture 3" descr="O:\FOTOGRAFIE\FOTOLIA wykorzystane\śmieci - recyklin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4286256"/>
            <a:ext cx="2454260" cy="245426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07196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ZWIERZĄT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Od wielu lat realizujemy programy dedykowane zwierzętom</a:t>
            </a:r>
          </a:p>
          <a:p>
            <a:pPr algn="just"/>
            <a:r>
              <a:rPr lang="pl-PL" sz="1600" dirty="0" smtClean="0">
                <a:solidFill>
                  <a:schemeClr val="tx1"/>
                </a:solidFill>
              </a:rPr>
              <a:t/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400" b="1" dirty="0" smtClean="0">
                <a:solidFill>
                  <a:schemeClr val="tx1"/>
                </a:solidFill>
              </a:rPr>
              <a:t>Zbudowaliśmy domki dla kotów </a:t>
            </a:r>
            <a:r>
              <a:rPr lang="pl-PL" sz="1400" b="1" dirty="0" err="1" smtClean="0">
                <a:solidFill>
                  <a:schemeClr val="tx1"/>
                </a:solidFill>
              </a:rPr>
              <a:t>wolnożyjących</a:t>
            </a:r>
            <a:r>
              <a:rPr lang="pl-PL" sz="1400" b="1" dirty="0" smtClean="0">
                <a:solidFill>
                  <a:schemeClr val="tx1"/>
                </a:solidFill>
              </a:rPr>
              <a:t> oraz finansujemy karmę dla kotów 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Wybudowaliśmy „hotel” dla owadów w ramach Budżetu Obywatelskiego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Tworzymy łąki kwietne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Finansujemy sterylizację zwierząt </a:t>
            </a:r>
            <a:r>
              <a:rPr lang="pl-PL" sz="1400" b="1" dirty="0" err="1" smtClean="0">
                <a:solidFill>
                  <a:schemeClr val="tx1"/>
                </a:solidFill>
              </a:rPr>
              <a:t>wolnożyjących</a:t>
            </a:r>
            <a:r>
              <a:rPr lang="pl-PL" sz="1400" b="1" dirty="0" smtClean="0">
                <a:solidFill>
                  <a:schemeClr val="tx1"/>
                </a:solidFill>
              </a:rPr>
              <a:t> oraz należących do mieszkańców Płocka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Finansujemy znakowanie psów chipami 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Prowadzimy schronisko dla zwierząt, także we współpracy z wolontariuszami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Stworzyliśmy wybiegi dla psów w ramach Budżetu Obywatelskiego</a:t>
            </a:r>
          </a:p>
        </p:txBody>
      </p:sp>
      <p:pic>
        <p:nvPicPr>
          <p:cNvPr id="1026" name="Picture 2" descr="C:\Users\kozlowskik\Desktop\82a53b71e6379cf9da22dcac0a3050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071546"/>
            <a:ext cx="2951438" cy="1497600"/>
          </a:xfrm>
          <a:prstGeom prst="rect">
            <a:avLst/>
          </a:prstGeom>
          <a:noFill/>
        </p:spPr>
      </p:pic>
      <p:pic>
        <p:nvPicPr>
          <p:cNvPr id="1027" name="Picture 3" descr="C:\Users\kozlowskik\Desktop\0a762d6be034e3265883c3c1897030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4444670"/>
            <a:ext cx="2986007" cy="2112600"/>
          </a:xfrm>
          <a:prstGeom prst="rect">
            <a:avLst/>
          </a:prstGeom>
          <a:noFill/>
        </p:spPr>
      </p:pic>
      <p:pic>
        <p:nvPicPr>
          <p:cNvPr id="4098" name="Picture 2" descr="O:\FOTOGRAFIE\2019\INWESTYCJE\BOP\hotel dla dziki zapylaczy\IMG_56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2643182"/>
            <a:ext cx="2880000" cy="1920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07196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ZWIERZĄT</a:t>
            </a:r>
          </a:p>
          <a:p>
            <a:pPr algn="just"/>
            <a:r>
              <a:rPr lang="pl-PL" sz="1600" dirty="0" smtClean="0">
                <a:solidFill>
                  <a:schemeClr val="tx1"/>
                </a:solidFill>
              </a:rPr>
              <a:t/>
            </a:r>
            <a:br>
              <a:rPr lang="pl-PL" sz="1600" dirty="0" smtClean="0">
                <a:solidFill>
                  <a:schemeClr val="tx1"/>
                </a:solidFill>
              </a:rPr>
            </a:br>
            <a:r>
              <a:rPr lang="pl-PL" sz="1600" b="1" dirty="0" smtClean="0">
                <a:solidFill>
                  <a:schemeClr val="tx1"/>
                </a:solidFill>
              </a:rPr>
              <a:t>Płocki Ogród Zoologiczny realizuje projekty związane z ochroną dzikich zwierząt – gatunków zagrożonych wyginięciem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Płockie zoo uczestniczy w ogólnoświatowych projektach chroniących środowisko naturalne i dziką przyrodę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Płocku przychodzą na świat dzikie zwierzęta objęte ścisłą ochroną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 descr="C:\Users\kozlowskik\Desktop\595b38e97da873cf09514a6012e7fdb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285860"/>
            <a:ext cx="3238496" cy="2020012"/>
          </a:xfrm>
          <a:prstGeom prst="rect">
            <a:avLst/>
          </a:prstGeom>
          <a:noFill/>
        </p:spPr>
      </p:pic>
      <p:pic>
        <p:nvPicPr>
          <p:cNvPr id="2051" name="Picture 3" descr="C:\Users\kozlowskik\Desktop\b37a85a051ebbf0362c8fb3a4d5dc13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357562"/>
            <a:ext cx="3214710" cy="21418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572032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ŚRODOWISKA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– PREWENCJA I KONTROLA</a:t>
            </a:r>
          </a:p>
          <a:p>
            <a:pPr algn="just"/>
            <a:endParaRPr lang="pl-PL" sz="1600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Na terenie miasta Straż Miejska prowadzi szereg działań o charakterze prewencyjnym i kontrolnym, których celem jest ochrona środowiska</a:t>
            </a: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/>
            </a:r>
            <a:br>
              <a:rPr lang="pl-PL" sz="1400" b="1" dirty="0" smtClean="0">
                <a:solidFill>
                  <a:schemeClr val="tx1"/>
                </a:solidFill>
              </a:rPr>
            </a:br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err="1" smtClean="0">
                <a:solidFill>
                  <a:schemeClr val="tx1"/>
                </a:solidFill>
              </a:rPr>
              <a:t>Fotopułapki</a:t>
            </a:r>
            <a:r>
              <a:rPr lang="pl-PL" sz="1400" b="1" dirty="0" smtClean="0">
                <a:solidFill>
                  <a:schemeClr val="tx1"/>
                </a:solidFill>
              </a:rPr>
              <a:t>  wykorzystywane są do monitorowania terenów, na których powstają "dzikie" wysypiska śmieci. Nielegalne wysypiska to poważny problem nie tylko dla środowiska 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W 2018 roku  w Płocku z terenów gminnych i Skarbu Państwa ogółem usunięto blisko 78 ton odpadów niesegregowanych, ulegających biodegradacji i wielkogabarytowych z tzw. "dzikich" wysypisk  za łączną kwotę 30.921,56 zł, a także blisko 191 ton odpadów remontowo-budowlanych i opon za łączną kwotę 128.506,79 zł</a:t>
            </a:r>
          </a:p>
        </p:txBody>
      </p:sp>
      <p:pic>
        <p:nvPicPr>
          <p:cNvPr id="2" name="Picture 2" descr="C:\Users\kozlowskik\Desktop\7d358c9f881792b472674e54f1d35df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429132"/>
            <a:ext cx="2571768" cy="1928826"/>
          </a:xfrm>
          <a:prstGeom prst="rect">
            <a:avLst/>
          </a:prstGeom>
          <a:noFill/>
        </p:spPr>
      </p:pic>
      <p:pic>
        <p:nvPicPr>
          <p:cNvPr id="3075" name="Picture 3" descr="C:\Users\kozlowskik\Desktop\e6ada58d6ceb1e8111fc361d3aaf87a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000240"/>
            <a:ext cx="3143272" cy="235837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50059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ŚRODOWISKA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– PREWENCJA I KONTROLA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Strażnicy Miejscy przeprowadzają regularne i interwencyjne kontrole domów pod kątem nielegalnego spalania odpadów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Od początku   2019 r. strażnicy dokonali już 510 kontroli przydomowych kotłowni.  W czasie kontroli sprawdzili prowadzoną dokumentację w zakresie gospodarowania odpadami oraz rodzaj używanego paliwa. W wyniku przeprowadzonych działań ujawnili 58 wykroczeń, w związku z czym: </a:t>
            </a:r>
          </a:p>
          <a:p>
            <a:pPr algn="just">
              <a:buFont typeface="Arial" pitchFamily="34" charset="0"/>
              <a:buChar char="•"/>
            </a:pPr>
            <a:r>
              <a:rPr lang="pl-PL" sz="1400" b="1" dirty="0" smtClean="0">
                <a:solidFill>
                  <a:schemeClr val="tx1"/>
                </a:solidFill>
              </a:rPr>
              <a:t> nałożono 29 mandatów karnych  z art. 191 ustawy o odpadach,</a:t>
            </a:r>
          </a:p>
          <a:p>
            <a:pPr algn="just">
              <a:buFont typeface="Arial" pitchFamily="34" charset="0"/>
              <a:buChar char="•"/>
            </a:pPr>
            <a:r>
              <a:rPr lang="pl-PL" sz="1400" b="1" dirty="0" smtClean="0">
                <a:solidFill>
                  <a:schemeClr val="tx1"/>
                </a:solidFill>
              </a:rPr>
              <a:t> udzielono 17 pouczeń,</a:t>
            </a:r>
          </a:p>
          <a:p>
            <a:pPr algn="just">
              <a:buFont typeface="Arial" pitchFamily="34" charset="0"/>
              <a:buChar char="•"/>
            </a:pPr>
            <a:r>
              <a:rPr lang="pl-PL" sz="1400" b="1" dirty="0" smtClean="0">
                <a:solidFill>
                  <a:schemeClr val="tx1"/>
                </a:solidFill>
              </a:rPr>
              <a:t> w 10 sprawach prowadzone są czynności wyjaśniające,</a:t>
            </a:r>
          </a:p>
          <a:p>
            <a:pPr algn="just">
              <a:buFont typeface="Arial" pitchFamily="34" charset="0"/>
              <a:buChar char="•"/>
            </a:pPr>
            <a:r>
              <a:rPr lang="pl-PL" sz="1400" b="1" dirty="0" smtClean="0">
                <a:solidFill>
                  <a:schemeClr val="tx1"/>
                </a:solidFill>
              </a:rPr>
              <a:t> skierowano 2 wnioski o ukaranie do Sądu</a:t>
            </a:r>
          </a:p>
          <a:p>
            <a:pPr algn="just"/>
            <a:r>
              <a:rPr lang="pl-PL" sz="1400" dirty="0" smtClean="0">
                <a:solidFill>
                  <a:schemeClr val="tx1"/>
                </a:solidFill>
              </a:rPr>
              <a:t/>
            </a:r>
            <a:br>
              <a:rPr lang="pl-PL" sz="1400" dirty="0" smtClean="0">
                <a:solidFill>
                  <a:schemeClr val="tx1"/>
                </a:solidFill>
              </a:rPr>
            </a:br>
            <a:r>
              <a:rPr lang="pl-PL" sz="1400" b="1" dirty="0" smtClean="0">
                <a:solidFill>
                  <a:schemeClr val="tx1"/>
                </a:solidFill>
              </a:rPr>
              <a:t/>
            </a:r>
            <a:br>
              <a:rPr lang="pl-PL" sz="1400" b="1" dirty="0" smtClean="0">
                <a:solidFill>
                  <a:schemeClr val="tx1"/>
                </a:solidFill>
              </a:rPr>
            </a:br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 descr="C:\Users\kozlowskik\Desktop\56ca58178bab5f520be1dbed0b42bd3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2214554"/>
            <a:ext cx="2671306" cy="200348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5000628" y="4286256"/>
            <a:ext cx="371477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</a:rPr>
              <a:t>50 strażników miejskich</a:t>
            </a:r>
            <a:r>
              <a:rPr lang="pl-PL" sz="2800" dirty="0" smtClean="0">
                <a:solidFill>
                  <a:srgbClr val="FF0000"/>
                </a:solidFill>
              </a:rPr>
              <a:t> </a:t>
            </a:r>
          </a:p>
          <a:p>
            <a:endParaRPr lang="pl-PL" dirty="0" smtClean="0">
              <a:solidFill>
                <a:srgbClr val="FF0000"/>
              </a:solidFill>
            </a:endParaRPr>
          </a:p>
          <a:p>
            <a:r>
              <a:rPr lang="pl-PL" dirty="0" smtClean="0">
                <a:solidFill>
                  <a:srgbClr val="FF0000"/>
                </a:solidFill>
              </a:rPr>
              <a:t>posiada upoważnienie Prezydenta Miasta Płocka do sprawowania kontroli ochrony środowiska w zakresie gospodarowania 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odpadami</a:t>
            </a:r>
            <a:endParaRPr lang="pl-P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50059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ŚRODOWISKA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– PREWENCJA I KONTROLA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Mieszkańcy Płocka na bieżąco mogą sprawdzić jakość powietrza w mieście dzięki miejskiej, mobilnej stacji monitorującej. Dodatkowo czujniki pyłu zawieszonego zlokalizowane na płockich osiedlach na bieżąco monitorują poziom smogu – pyłów PM 2,5 i PM10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Stacja prowadzi stałe pomiary: węglowodorów (BTEX - benzen, toluen, etylobenzen i ksylen), siarkowodoru (H2S), </a:t>
            </a:r>
            <a:r>
              <a:rPr lang="pl-PL" sz="1400" b="1" dirty="0" err="1" smtClean="0">
                <a:solidFill>
                  <a:schemeClr val="tx1"/>
                </a:solidFill>
              </a:rPr>
              <a:t>ditlenku</a:t>
            </a:r>
            <a:r>
              <a:rPr lang="pl-PL" sz="1400" b="1" dirty="0" smtClean="0">
                <a:solidFill>
                  <a:schemeClr val="tx1"/>
                </a:solidFill>
              </a:rPr>
              <a:t> siarki (SO2), tlenków azotu (</a:t>
            </a:r>
            <a:r>
              <a:rPr lang="pl-PL" sz="1400" b="1" dirty="0" err="1" smtClean="0">
                <a:solidFill>
                  <a:schemeClr val="tx1"/>
                </a:solidFill>
              </a:rPr>
              <a:t>NOx</a:t>
            </a:r>
            <a:r>
              <a:rPr lang="pl-PL" sz="1400" b="1" dirty="0" smtClean="0">
                <a:solidFill>
                  <a:schemeClr val="tx1"/>
                </a:solidFill>
              </a:rPr>
              <a:t>), </a:t>
            </a:r>
            <a:r>
              <a:rPr lang="pl-PL" sz="1400" b="1" dirty="0" err="1" smtClean="0">
                <a:solidFill>
                  <a:schemeClr val="tx1"/>
                </a:solidFill>
              </a:rPr>
              <a:t>monotlenku</a:t>
            </a:r>
            <a:r>
              <a:rPr lang="pl-PL" sz="1400" b="1" dirty="0" smtClean="0">
                <a:solidFill>
                  <a:schemeClr val="tx1"/>
                </a:solidFill>
              </a:rPr>
              <a:t> węgla (CO), ozonu (O3), pyłów (PM 10 i PM 2,5), a wyniki </a:t>
            </a:r>
            <a:r>
              <a:rPr lang="pl-PL" sz="1400" b="1" dirty="0" err="1" smtClean="0">
                <a:solidFill>
                  <a:schemeClr val="tx1"/>
                </a:solidFill>
              </a:rPr>
              <a:t>on-line</a:t>
            </a:r>
            <a:r>
              <a:rPr lang="pl-PL" sz="1400" b="1" dirty="0" smtClean="0">
                <a:solidFill>
                  <a:schemeClr val="tx1"/>
                </a:solidFill>
              </a:rPr>
              <a:t> są dostępne na stronie Urzędu Miasta - </a:t>
            </a:r>
            <a:r>
              <a:rPr lang="pl-PL" sz="1400" b="1" dirty="0" err="1" smtClean="0">
                <a:solidFill>
                  <a:schemeClr val="tx1"/>
                </a:solidFill>
              </a:rPr>
              <a:t>plock.eu</a:t>
            </a:r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Prowadzimy także pomiary monitoringu metodą pasywną obejmującą trzy serie pomiarowe, wykonywane z częstotliwością co cztery tygodnie w 12 punktach na terenie Płocka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5122" name="Picture 2" descr="C:\Users\kozlowskik\Desktop\8e0d36fb5831c20ef945a22b9b8abcc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224" y="2071678"/>
            <a:ext cx="3670209" cy="1000132"/>
          </a:xfrm>
          <a:prstGeom prst="rect">
            <a:avLst/>
          </a:prstGeom>
          <a:noFill/>
        </p:spPr>
      </p:pic>
      <p:pic>
        <p:nvPicPr>
          <p:cNvPr id="5123" name="Picture 3" descr="C:\Users\kozlowskik\Desktop\d9598ac7b5716410d3c87a3983faa7c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12201" y="3143248"/>
            <a:ext cx="3645617" cy="242889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50059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ŚRODOWISKA – EDUKACJA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W płockich przedszkolach i szkołach  uczymy najmłodszych mieszkańców zachowań proekologicznych. Organizujemy także akcje społeczne i edukacyjne związane z ochroną środowiska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Lekcje na terenie PGO Kobierniki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Zajęcia dydaktyczne w Zoo Płock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Zajęcia dotyczące selekcji odpadów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Akcja „Sprzątanie świata”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/>
            </a:r>
            <a:br>
              <a:rPr lang="pl-PL" sz="1400" b="1" dirty="0" smtClean="0">
                <a:solidFill>
                  <a:schemeClr val="tx1"/>
                </a:solidFill>
              </a:rPr>
            </a:br>
            <a:r>
              <a:rPr lang="pl-PL" sz="1400" b="1" dirty="0" smtClean="0">
                <a:solidFill>
                  <a:schemeClr val="tx1"/>
                </a:solidFill>
              </a:rPr>
              <a:t/>
            </a:r>
            <a:br>
              <a:rPr lang="pl-PL" sz="1400" b="1" dirty="0" smtClean="0">
                <a:solidFill>
                  <a:schemeClr val="tx1"/>
                </a:solidFill>
              </a:rPr>
            </a:br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6146" name="Picture 2" descr="C:\Users\kozlowskik\Desktop\cf695a724b0aa901d91e66afd4812d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6287" y="5000636"/>
            <a:ext cx="2160000" cy="1620000"/>
          </a:xfrm>
          <a:prstGeom prst="rect">
            <a:avLst/>
          </a:prstGeom>
          <a:noFill/>
        </p:spPr>
      </p:pic>
      <p:pic>
        <p:nvPicPr>
          <p:cNvPr id="6147" name="Picture 3" descr="C:\Users\kozlowskik\Desktop\73763de68161247e649f51003784f4e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2928934"/>
            <a:ext cx="2877524" cy="2714644"/>
          </a:xfrm>
          <a:prstGeom prst="rect">
            <a:avLst/>
          </a:prstGeom>
          <a:noFill/>
        </p:spPr>
      </p:pic>
      <p:pic>
        <p:nvPicPr>
          <p:cNvPr id="6148" name="Picture 4" descr="C:\Users\kozlowskik\Desktop\e809595978806975f263427914a639f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9479" y="1500174"/>
            <a:ext cx="3641677" cy="1565921"/>
          </a:xfrm>
          <a:prstGeom prst="rect">
            <a:avLst/>
          </a:prstGeom>
          <a:noFill/>
        </p:spPr>
      </p:pic>
      <p:pic>
        <p:nvPicPr>
          <p:cNvPr id="6150" name="Picture 6" descr="C:\Users\kozlowskik\Desktop\5c03fae5c5cc69e54d9aca9da41281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3571876"/>
            <a:ext cx="2160000" cy="305516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450059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OCHRONA ŚRODOWISKA </a:t>
            </a: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– AKTY PRAWA MIEJSCOWEGO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Samorząd Miasta Płocka wprowadził szereg aktów prawa miejscowego – Zarządzeń Prezydenta Miasta Płocka oraz Uchwał Rady Miasta, których celem jest ochrona środowiska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Między innymi:</a:t>
            </a: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Uchwała Rady Miasta Płocka – Regulamin porządku i czystości na terenie miasta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Zarządzenie Prezydenta Płocka o ograniczeniu tworzyw sztucznych w placówkach samorządu i w czasie imprez masowych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Zarządzenie Prezydenta Płocka o powtórnym wykorzystaniu materiałów z rozbiórki dróg i budynków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Zarządzenie Prezydenta Płocka o „Płocczance” – wodzie prosto z kranu</a:t>
            </a:r>
          </a:p>
          <a:p>
            <a:pPr algn="just"/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7170" name="Picture 2" descr="C:\Users\kozlowskik\Desktop\ekologia fotki\prezydent_plocka_wlasciw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000108"/>
            <a:ext cx="3600000" cy="2398500"/>
          </a:xfrm>
          <a:prstGeom prst="rect">
            <a:avLst/>
          </a:prstGeom>
          <a:noFill/>
        </p:spPr>
      </p:pic>
      <p:pic>
        <p:nvPicPr>
          <p:cNvPr id="7171" name="Picture 3" descr="C:\Users\kozlowskik\Desktop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429000"/>
            <a:ext cx="3600000" cy="202222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 dirty="0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 smtClean="0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 dirty="0" smtClean="0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 dirty="0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350046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JESTEŚMY EKO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Samorząd Miasta Płocka w ostatniej dekadzie dokonał wielu inwestycji oraz sfinansował działania proekologiczne, związane z ochroną środowiska, ograniczeniem niskiej emisji, rozwojem terenów zielonych kwotą rzędu </a:t>
            </a:r>
          </a:p>
          <a:p>
            <a:pPr algn="ctr"/>
            <a:r>
              <a:rPr lang="pl-PL" sz="4400" b="1" dirty="0" smtClean="0">
                <a:solidFill>
                  <a:srgbClr val="FF0000"/>
                </a:solidFill>
              </a:rPr>
              <a:t>1,5 miliarda złotych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Prowadząc działania proekologiczne uzyskaliśmy dofinansowanie z programów Unii Europejskiej oraz wielu instytucji zewnętrznych w ramach programów dedykowanych ochronie środowiska</a:t>
            </a:r>
            <a:endParaRPr lang="pl-PL" sz="1400" b="1" dirty="0" smtClean="0">
              <a:solidFill>
                <a:schemeClr val="tx1"/>
              </a:solidFill>
            </a:endParaRPr>
          </a:p>
        </p:txBody>
      </p:sp>
      <p:pic>
        <p:nvPicPr>
          <p:cNvPr id="8194" name="Picture 2" descr="C:\Users\kozlowskik\Desktop\ue 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928802"/>
            <a:ext cx="4500000" cy="991918"/>
          </a:xfrm>
          <a:prstGeom prst="rect">
            <a:avLst/>
          </a:prstGeom>
          <a:noFill/>
        </p:spPr>
      </p:pic>
      <p:pic>
        <p:nvPicPr>
          <p:cNvPr id="8195" name="Picture 3" descr="C:\Users\kozlowskik\Desktop\ajax,download,60.htm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2857496"/>
            <a:ext cx="4500000" cy="717547"/>
          </a:xfrm>
          <a:prstGeom prst="rect">
            <a:avLst/>
          </a:prstGeom>
          <a:noFill/>
        </p:spPr>
      </p:pic>
      <p:pic>
        <p:nvPicPr>
          <p:cNvPr id="8196" name="Picture 4" descr="C:\Users\kozlowskik\Desktop\wfo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4286256"/>
            <a:ext cx="1857388" cy="640727"/>
          </a:xfrm>
          <a:prstGeom prst="rect">
            <a:avLst/>
          </a:prstGeom>
          <a:noFill/>
        </p:spPr>
      </p:pic>
      <p:pic>
        <p:nvPicPr>
          <p:cNvPr id="8197" name="Picture 5" descr="C:\Users\kozlowskik\Desktop\ee53586a1340c37a4068b38d2a4304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4032192"/>
            <a:ext cx="2713215" cy="2111452"/>
          </a:xfrm>
          <a:prstGeom prst="rect">
            <a:avLst/>
          </a:prstGeom>
          <a:noFill/>
        </p:spPr>
      </p:pic>
      <p:pic>
        <p:nvPicPr>
          <p:cNvPr id="8198" name="Picture 6" descr="C:\Users\kozlowskik\Desktop\indeks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16" y="5072074"/>
            <a:ext cx="1785950" cy="516985"/>
          </a:xfrm>
          <a:prstGeom prst="rect">
            <a:avLst/>
          </a:prstGeom>
          <a:noFill/>
        </p:spPr>
      </p:pic>
      <p:pic>
        <p:nvPicPr>
          <p:cNvPr id="8199" name="Picture 7" descr="C:\Users\kozlowskik\Desktop\ue 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48" y="3643315"/>
            <a:ext cx="4500000" cy="432281"/>
          </a:xfrm>
          <a:prstGeom prst="rect">
            <a:avLst/>
          </a:prstGeom>
          <a:noFill/>
        </p:spPr>
      </p:pic>
      <p:pic>
        <p:nvPicPr>
          <p:cNvPr id="12290" name="Picture 2" descr="https://poliklinika.net/wp-content/uploads/2019/01/MSWiA-logo-www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7620" y="5756681"/>
            <a:ext cx="2160000" cy="900000"/>
          </a:xfrm>
          <a:prstGeom prst="rect">
            <a:avLst/>
          </a:prstGeom>
          <a:noFill/>
        </p:spPr>
      </p:pic>
      <p:pic>
        <p:nvPicPr>
          <p:cNvPr id="12292" name="Picture 4" descr="Znalezione obrazy dla zapytania ministerstwo infrastruktury logo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57884" y="5786454"/>
            <a:ext cx="2160000" cy="75348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 dirty="0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dirty="0" smtClean="0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 dirty="0" smtClean="0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 dirty="0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8013" cy="928694"/>
          </a:xfrm>
        </p:spPr>
        <p:txBody>
          <a:bodyPr/>
          <a:lstStyle/>
          <a:p>
            <a:pPr lvl="0"/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Czysta Karta – Jesteśmy EKO</a:t>
            </a:r>
            <a:b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28596" y="1142984"/>
            <a:ext cx="8501122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ctr"/>
            <a:r>
              <a:rPr lang="pl-PL" sz="2800" b="1" dirty="0" smtClean="0">
                <a:solidFill>
                  <a:schemeClr val="tx1"/>
                </a:solidFill>
              </a:rPr>
              <a:t>JESTEŚMY EKO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200" b="1" dirty="0" smtClean="0">
                <a:solidFill>
                  <a:schemeClr val="tx1"/>
                </a:solidFill>
              </a:rPr>
              <a:t>Strategiczne cele które zrealizowaliśmy: 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</a:rPr>
              <a:t>POPRAWILIŚMY</a:t>
            </a:r>
            <a:r>
              <a:rPr lang="pl-PL" sz="1600" b="1" dirty="0" smtClean="0">
                <a:solidFill>
                  <a:schemeClr val="tx1"/>
                </a:solidFill>
              </a:rPr>
              <a:t> </a:t>
            </a:r>
            <a:r>
              <a:rPr lang="pl-PL" sz="1600" b="1" dirty="0" smtClean="0">
                <a:solidFill>
                  <a:srgbClr val="FF0000"/>
                </a:solidFill>
              </a:rPr>
              <a:t>JAKOŚĆ WODY </a:t>
            </a:r>
            <a:r>
              <a:rPr lang="pl-PL" sz="1600" b="1" dirty="0" smtClean="0">
                <a:solidFill>
                  <a:schemeClr val="tx1"/>
                </a:solidFill>
              </a:rPr>
              <a:t>DLA MIESZKAŃCÓW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</a:rPr>
              <a:t>ZABEZPIECZYLIŚMY </a:t>
            </a:r>
            <a:r>
              <a:rPr lang="pl-PL" sz="1600" b="1" dirty="0" smtClean="0">
                <a:solidFill>
                  <a:schemeClr val="tx1"/>
                </a:solidFill>
              </a:rPr>
              <a:t>NA WIELE LAT </a:t>
            </a:r>
            <a:r>
              <a:rPr lang="pl-PL" sz="1600" b="1" dirty="0" smtClean="0">
                <a:solidFill>
                  <a:srgbClr val="FF0000"/>
                </a:solidFill>
              </a:rPr>
              <a:t>GOSPODAROWANIE ODPADAMI DLA </a:t>
            </a:r>
            <a:r>
              <a:rPr lang="pl-PL" sz="1600" b="1" dirty="0" smtClean="0">
                <a:solidFill>
                  <a:schemeClr val="tx1"/>
                </a:solidFill>
              </a:rPr>
              <a:t>MIESZKAŃCÓW </a:t>
            </a:r>
            <a:r>
              <a:rPr lang="pl-PL" sz="1600" b="1" dirty="0" smtClean="0">
                <a:solidFill>
                  <a:srgbClr val="FF0000"/>
                </a:solidFill>
              </a:rPr>
              <a:t>REGIONU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W BLISKO 100% </a:t>
            </a:r>
            <a:r>
              <a:rPr lang="pl-PL" sz="1600" b="1" dirty="0" smtClean="0">
                <a:solidFill>
                  <a:srgbClr val="FF0000"/>
                </a:solidFill>
              </a:rPr>
              <a:t>OGRANICZYLIŚMY ODPROWADZANIE ŚCIEKÓW </a:t>
            </a:r>
            <a:r>
              <a:rPr lang="pl-PL" sz="1600" b="1" dirty="0" smtClean="0">
                <a:solidFill>
                  <a:schemeClr val="tx1"/>
                </a:solidFill>
              </a:rPr>
              <a:t>KOMUNALNYCH DO WISŁY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ZNACZĄCO </a:t>
            </a:r>
            <a:r>
              <a:rPr lang="pl-PL" sz="1600" b="1" dirty="0" smtClean="0">
                <a:solidFill>
                  <a:srgbClr val="FF0000"/>
                </a:solidFill>
              </a:rPr>
              <a:t>POPRAWILIŚMY KANALIZACJĘ </a:t>
            </a:r>
            <a:r>
              <a:rPr lang="pl-PL" sz="1600" b="1" dirty="0" smtClean="0">
                <a:solidFill>
                  <a:schemeClr val="tx1"/>
                </a:solidFill>
              </a:rPr>
              <a:t>W PŁOCKU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</a:rPr>
              <a:t>ZABEZPIECZYLIŚMY SKARPĘ </a:t>
            </a:r>
            <a:r>
              <a:rPr lang="pl-PL" sz="1600" b="1" dirty="0" smtClean="0">
                <a:solidFill>
                  <a:schemeClr val="tx1"/>
                </a:solidFill>
              </a:rPr>
              <a:t>PRZED OSUWANIEM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</a:rPr>
              <a:t>WYPROWADZILIŚMY</a:t>
            </a:r>
            <a:r>
              <a:rPr lang="pl-PL" sz="1600" b="1" dirty="0" smtClean="0">
                <a:solidFill>
                  <a:schemeClr val="tx1"/>
                </a:solidFill>
              </a:rPr>
              <a:t> </a:t>
            </a:r>
            <a:r>
              <a:rPr lang="pl-PL" sz="1600" b="1" dirty="0" smtClean="0">
                <a:solidFill>
                  <a:srgbClr val="FF0000"/>
                </a:solidFill>
              </a:rPr>
              <a:t>TRANZYT DROGOWY </a:t>
            </a:r>
            <a:r>
              <a:rPr lang="pl-PL" sz="1600" b="1" dirty="0" smtClean="0">
                <a:solidFill>
                  <a:schemeClr val="tx1"/>
                </a:solidFill>
              </a:rPr>
              <a:t>I MATERIAŁÓW NIEBEZPIECZNYCH </a:t>
            </a:r>
            <a:r>
              <a:rPr lang="pl-PL" sz="1600" b="1" dirty="0" smtClean="0">
                <a:solidFill>
                  <a:srgbClr val="FF0000"/>
                </a:solidFill>
              </a:rPr>
              <a:t>Z CENTRUM MIASTA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chemeClr val="tx1"/>
                </a:solidFill>
              </a:rPr>
              <a:t>KONSEKWENTNIE </a:t>
            </a:r>
            <a:r>
              <a:rPr lang="pl-PL" sz="1600" b="1" dirty="0" smtClean="0">
                <a:solidFill>
                  <a:srgbClr val="FF0000"/>
                </a:solidFill>
              </a:rPr>
              <a:t>OGRANICZAMY EMISJĘ DWUTLENKU WĘGLA 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1600" b="1" dirty="0" smtClean="0">
                <a:solidFill>
                  <a:srgbClr val="FF0000"/>
                </a:solidFill>
              </a:rPr>
              <a:t>POSADZILIŚMY SETKI DRZEW I TYSIACE KRZEWÓW </a:t>
            </a:r>
            <a:r>
              <a:rPr lang="pl-PL" sz="1600" b="1" dirty="0" smtClean="0">
                <a:solidFill>
                  <a:schemeClr val="tx1"/>
                </a:solidFill>
              </a:rPr>
              <a:t>TWORZĄC</a:t>
            </a:r>
            <a:r>
              <a:rPr lang="pl-PL" sz="1600" b="1" dirty="0" smtClean="0">
                <a:solidFill>
                  <a:srgbClr val="FF0000"/>
                </a:solidFill>
              </a:rPr>
              <a:t> </a:t>
            </a:r>
            <a:r>
              <a:rPr lang="pl-PL" sz="1600" b="1" dirty="0" smtClean="0">
                <a:solidFill>
                  <a:schemeClr val="tx1"/>
                </a:solidFill>
              </a:rPr>
              <a:t>TERENY ZIELONE W PŁOCKU</a:t>
            </a: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  <a:p>
            <a:pPr algn="just"/>
            <a:endParaRPr lang="pl-PL" sz="16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928688" y="1285875"/>
            <a:ext cx="5643562" cy="82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4800" b="1">
              <a:solidFill>
                <a:srgbClr val="FF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>
                <a:solidFill>
                  <a:srgbClr val="262626"/>
                </a:solidFill>
                <a:latin typeface="Myriad Pro" pitchFamily="32" charset="0"/>
              </a:rPr>
              <a:t/>
            </a:r>
            <a:br>
              <a:rPr lang="pl-PL" sz="4800" b="1">
                <a:solidFill>
                  <a:srgbClr val="262626"/>
                </a:solidFill>
                <a:latin typeface="Myriad Pro" pitchFamily="32" charset="0"/>
              </a:rPr>
            </a:br>
            <a:endParaRPr lang="pl-PL" sz="4800" b="1">
              <a:solidFill>
                <a:srgbClr val="262626"/>
              </a:solidFill>
              <a:latin typeface="Myriad Pro" pitchFamily="32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071938" y="2000250"/>
            <a:ext cx="3714750" cy="3714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just">
              <a:lnSpc>
                <a:spcPct val="15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1200">
              <a:solidFill>
                <a:srgbClr val="7F7F7F"/>
              </a:solidFill>
              <a:latin typeface="Myriad Pro" pitchFamily="32" charset="0"/>
            </a:endParaRPr>
          </a:p>
        </p:txBody>
      </p:sp>
      <p:sp>
        <p:nvSpPr>
          <p:cNvPr id="9" name="Tytuł 8"/>
          <p:cNvSpPr>
            <a:spLocks noGrp="1"/>
          </p:cNvSpPr>
          <p:nvPr>
            <p:ph type="title"/>
          </p:nvPr>
        </p:nvSpPr>
        <p:spPr>
          <a:xfrm>
            <a:off x="500034" y="4714884"/>
            <a:ext cx="8228013" cy="1433512"/>
          </a:xfrm>
        </p:spPr>
        <p:txBody>
          <a:bodyPr/>
          <a:lstStyle/>
          <a:p>
            <a:pPr eaLnBrk="1" hangingPunct="1">
              <a:defRPr/>
            </a:pPr>
            <a:r>
              <a:rPr lang="pl-PL" sz="2000" b="1" dirty="0" smtClean="0">
                <a:solidFill>
                  <a:schemeClr val="tx1"/>
                </a:solidFill>
                <a:latin typeface="+mn-lt"/>
              </a:rPr>
              <a:t>Dziękuję za uwagę</a:t>
            </a:r>
          </a:p>
        </p:txBody>
      </p:sp>
      <p:pic>
        <p:nvPicPr>
          <p:cNvPr id="8193" name="Picture 1" descr="O:\FOTOGRAFIE\PŁOCK w OBIEKTYWIE\Płock w obiektywie 2018\sesja do kalendarza_Szymon\IMG_026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00042"/>
            <a:ext cx="6859273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SimSun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1080</TotalTime>
  <Words>1409</Words>
  <Application>Microsoft Office PowerPoint</Application>
  <PresentationFormat>Pokaz na ekranie (4:3)</PresentationFormat>
  <Paragraphs>370</Paragraphs>
  <Slides>25</Slides>
  <Notes>25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Motyw pakietu Office</vt:lpstr>
      <vt:lpstr>Slajd 1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Czysta Karta – Jesteśmy EKO </vt:lpstr>
      <vt:lpstr>Dziękuję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pachalski</dc:creator>
  <cp:lastModifiedBy>kozlowskik</cp:lastModifiedBy>
  <cp:revision>181</cp:revision>
  <cp:lastPrinted>1601-01-01T00:00:00Z</cp:lastPrinted>
  <dcterms:created xsi:type="dcterms:W3CDTF">2009-12-18T11:41:45Z</dcterms:created>
  <dcterms:modified xsi:type="dcterms:W3CDTF">2019-11-13T13:19:37Z</dcterms:modified>
</cp:coreProperties>
</file>